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56" r:id="rId3"/>
    <p:sldId id="294" r:id="rId4"/>
    <p:sldId id="273" r:id="rId5"/>
    <p:sldId id="299" r:id="rId6"/>
    <p:sldId id="274" r:id="rId7"/>
    <p:sldId id="275" r:id="rId8"/>
    <p:sldId id="277" r:id="rId9"/>
    <p:sldId id="278" r:id="rId10"/>
    <p:sldId id="288" r:id="rId11"/>
    <p:sldId id="279" r:id="rId12"/>
    <p:sldId id="289" r:id="rId13"/>
    <p:sldId id="300" r:id="rId14"/>
    <p:sldId id="301" r:id="rId15"/>
    <p:sldId id="282" r:id="rId16"/>
    <p:sldId id="283" r:id="rId17"/>
    <p:sldId id="263" r:id="rId18"/>
    <p:sldId id="290" r:id="rId19"/>
    <p:sldId id="304" r:id="rId20"/>
    <p:sldId id="305" r:id="rId21"/>
    <p:sldId id="297" r:id="rId22"/>
    <p:sldId id="303" r:id="rId23"/>
    <p:sldId id="302" r:id="rId24"/>
    <p:sldId id="291" r:id="rId25"/>
    <p:sldId id="292" r:id="rId26"/>
    <p:sldId id="29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FF99"/>
    <a:srgbClr val="0000FF"/>
    <a:srgbClr val="FF3300"/>
    <a:srgbClr val="FF99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97" autoAdjust="0"/>
    <p:restoredTop sz="94660"/>
  </p:normalViewPr>
  <p:slideViewPr>
    <p:cSldViewPr>
      <p:cViewPr>
        <p:scale>
          <a:sx n="66" d="100"/>
          <a:sy n="66" d="100"/>
        </p:scale>
        <p:origin x="-5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1BA4DB7-87DD-4D4A-95A1-CB2C18360B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3B4C6-6281-44C6-A855-6C80E2394E04}" type="slidenum">
              <a:rPr lang="en-US"/>
              <a:pPr/>
              <a:t>2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707C7-8753-403F-AF5B-4B35AA0935EF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CC3A3-4397-4AB6-AA59-8F5AD6B85C56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AAF10-54F0-4D5D-A1F4-ED2D64BA58BE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471B4-152D-415C-BB80-AF5C5FD45185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2DB64-020D-4F81-8152-B9768F7F8B43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FA5AC-7CAC-4B88-B68D-7CDE58A7C777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CB71D-3C30-4268-9D1C-1C551E6941DB}" type="slidenum">
              <a:rPr lang="en-US"/>
              <a:pPr/>
              <a:t>24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79E78-0D56-4343-AD8D-D0D5E95063FA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A56F5-1B7A-4F77-96BA-2B4C81E8004F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EBA89-433D-416A-B2A6-07505A0DD37D}" type="slidenum">
              <a:rPr lang="en-US"/>
              <a:pPr/>
              <a:t>3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81DB-8E5B-46BA-9A7A-3D932B69FEAB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31FBD-64AE-4E96-8BBF-9B84BF0CAB87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C65D-7794-4175-BC16-F43857B8CCE8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2E1BA-12EB-4CFC-9D0E-E5745C8AEB3F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FE7DB-CA13-437E-A59F-D270B5850C69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D9C1-7CF0-43DD-82CF-E4BDBC49C96D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2459F-AF22-4189-B5C1-3B58CE2D40AD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97863-0700-490A-8F49-CFD8BC430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8F1E9-3B9F-406A-A8E8-9DB7A6625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3FBD-F886-4540-9C26-0D6C816C4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AA3FC4-17EB-47EE-8DF3-23BB7596E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39956-943F-4D36-9465-B34E8788B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11431-8E5A-4F02-9899-863811039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0DDF-35AB-4C3A-8F99-D1403DED3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01CD-4286-454A-A8A5-C26DD4CB2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C4C8-E7D5-42B7-953E-33F011805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953A-F66B-4C8D-AAB3-3617BC6EF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4FA8-80AD-4525-8501-BAB7AC480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A20B0-A8FD-4658-A718-52D3A53EB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F6DE506-17C7-43E0-8FA5-4A48D0754D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UA%20BA\KHOA%204\BAI%2038%20GIO%20NHE%20GIO%20MANH%20PHONG%20CHONG%20BAO\ca0.MPG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CUA%20BA\KHOA%204\BAI%2038%20GIO%20NHE%20GIO%20MANH%20PHONG%20CHONG%20BAO\MUA%20GIO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%20TH%2091-131\TieuHoc.112\chidao1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%20TH%2091-131\TieuHoc.112\di%20dan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UA%20BA\KHOA%204\BAI%2038%20GIO%20NHE%20GIO%20MANH%20PHONG%20CHONG%20BAO\chanchong.MPG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UA%20BA\KHOA%204\BAI%2038%20GIO%20NHE%20GIO%20MANH%20PHONG%20CHONG%20BAO\kho.M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38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Gió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nhẹ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gió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mạnh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.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Phòng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chống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bão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nh2"/>
          <p:cNvPicPr>
            <a:picLocks noChangeAspect="1" noChangeArrowheads="1"/>
          </p:cNvPicPr>
          <p:nvPr/>
        </p:nvPicPr>
        <p:blipFill>
          <a:blip r:embed="rId3"/>
          <a:srcRect l="1389" t="1961" r="2777"/>
          <a:stretch>
            <a:fillRect/>
          </a:stretch>
        </p:blipFill>
        <p:spPr bwMode="auto">
          <a:xfrm>
            <a:off x="1981200" y="381000"/>
            <a:ext cx="5257800" cy="3810000"/>
          </a:xfrm>
          <a:prstGeom prst="rect">
            <a:avLst/>
          </a:prstGeom>
          <a:noFill/>
        </p:spPr>
      </p:pic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304800" y="4267200"/>
            <a:ext cx="8839200" cy="2608263"/>
            <a:chOff x="192" y="2879"/>
            <a:chExt cx="5568" cy="1643"/>
          </a:xfrm>
        </p:grpSpPr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1440" y="2879"/>
              <a:ext cx="319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CC00CC"/>
                  </a:solidFill>
                  <a:latin typeface="Arial" pitchFamily="34" charset="0"/>
                </a:rPr>
                <a:t>Cấp 5: </a:t>
              </a:r>
              <a:r>
                <a:rPr lang="en-US" sz="4000" b="1">
                  <a:solidFill>
                    <a:srgbClr val="CC00CC"/>
                  </a:solidFill>
                  <a:latin typeface="Arial" pitchFamily="34" charset="0"/>
                </a:rPr>
                <a:t>Gió khá mạnh</a:t>
              </a: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92" y="3312"/>
              <a:ext cx="5568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Arial" pitchFamily="34" charset="0"/>
                </a:rPr>
                <a:t>      Khi có gió này, mây bay, cây nhỏ đu đưa, sóng nước trong hồ dập dờn.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anh 4"/>
          <p:cNvPicPr>
            <a:picLocks noChangeAspect="1" noChangeArrowheads="1"/>
          </p:cNvPicPr>
          <p:nvPr/>
        </p:nvPicPr>
        <p:blipFill>
          <a:blip r:embed="rId3"/>
          <a:srcRect l="3798"/>
          <a:stretch>
            <a:fillRect/>
          </a:stretch>
        </p:blipFill>
        <p:spPr bwMode="auto">
          <a:xfrm>
            <a:off x="1981200" y="304800"/>
            <a:ext cx="5791200" cy="3886200"/>
          </a:xfrm>
          <a:prstGeom prst="rect">
            <a:avLst/>
          </a:prstGeom>
          <a:noFill/>
        </p:spPr>
      </p:pic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0" y="4267200"/>
            <a:ext cx="9144000" cy="2606675"/>
            <a:chOff x="0" y="2726"/>
            <a:chExt cx="5760" cy="1642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1440" y="2726"/>
              <a:ext cx="35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CC00CC"/>
                  </a:solidFill>
                  <a:latin typeface="Arial" pitchFamily="34" charset="0"/>
                </a:rPr>
                <a:t>Cấp 9: Gió d</a:t>
              </a:r>
              <a:r>
                <a:rPr lang="en-US" sz="3600" b="1">
                  <a:solidFill>
                    <a:srgbClr val="CC00CC"/>
                  </a:solidFill>
                  <a:latin typeface="Arial" pitchFamily="34" charset="0"/>
                </a:rPr>
                <a:t>ữ</a:t>
              </a:r>
              <a:r>
                <a:rPr lang="en-US" sz="4000" b="1">
                  <a:solidFill>
                    <a:srgbClr val="CC00CC"/>
                  </a:solidFill>
                  <a:latin typeface="Arial" pitchFamily="34" charset="0"/>
                </a:rPr>
                <a:t>, bão to</a:t>
              </a: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0" y="3158"/>
              <a:ext cx="576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Arial" pitchFamily="34" charset="0"/>
                </a:rPr>
                <a:t>Khi có gió này, bầu trời đầy nh</a:t>
              </a:r>
              <a:r>
                <a:rPr lang="en-US" sz="3600" b="1">
                  <a:solidFill>
                    <a:srgbClr val="0000FF"/>
                  </a:solidFill>
                  <a:latin typeface="Arial" pitchFamily="34" charset="0"/>
                </a:rPr>
                <a:t>ữ</a:t>
              </a:r>
              <a:r>
                <a:rPr lang="en-US" sz="4000" b="1">
                  <a:solidFill>
                    <a:srgbClr val="0000FF"/>
                  </a:solidFill>
                  <a:latin typeface="Arial" pitchFamily="34" charset="0"/>
                </a:rPr>
                <a:t>ng đám mây đen, cây l</a:t>
              </a:r>
              <a:r>
                <a:rPr lang="en-US" sz="3600" b="1">
                  <a:solidFill>
                    <a:srgbClr val="0000FF"/>
                  </a:solidFill>
                  <a:latin typeface="Arial" pitchFamily="34" charset="0"/>
                </a:rPr>
                <a:t>ớ</a:t>
              </a:r>
              <a:r>
                <a:rPr lang="en-US" sz="4000" b="1">
                  <a:solidFill>
                    <a:srgbClr val="0000FF"/>
                  </a:solidFill>
                  <a:latin typeface="Arial" pitchFamily="34" charset="0"/>
                </a:rPr>
                <a:t>n gãy cành, nhà có thể bị tốc mái.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ca0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7825"/>
            <a:ext cx="8229600" cy="609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0" fill="hold"/>
                                        <p:tgtEl>
                                          <p:spTgt spid="38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MUA GIO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52400"/>
            <a:ext cx="8382000" cy="5867400"/>
          </a:xfrm>
          <a:ln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514600" y="61722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Mưa gió ở thành phố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676400" y="685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6482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6200" y="533400"/>
            <a:ext cx="162433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          </a:t>
            </a:r>
            <a:r>
              <a:rPr lang="en-US" sz="4000" b="1" u="sng">
                <a:solidFill>
                  <a:srgbClr val="FF3300"/>
                </a:solidFill>
              </a:rPr>
              <a:t>Hoaït ñoäng 2</a:t>
            </a:r>
            <a:r>
              <a:rPr lang="en-US" sz="4800" b="1">
                <a:solidFill>
                  <a:srgbClr val="FF3300"/>
                </a:solidFill>
              </a:rPr>
              <a:t>:</a:t>
            </a:r>
          </a:p>
          <a:p>
            <a:r>
              <a:rPr lang="en-US" sz="4800" b="1">
                <a:solidFill>
                  <a:srgbClr val="FF3300"/>
                </a:solidFill>
              </a:rPr>
              <a:t>     Tìm hieåu veà thieät haïi cuûa baõo </a:t>
            </a:r>
          </a:p>
          <a:p>
            <a:r>
              <a:rPr lang="en-US" sz="4800" b="1">
                <a:solidFill>
                  <a:srgbClr val="FF3300"/>
                </a:solidFill>
              </a:rPr>
              <a:t>vaø caùch phoøng choáng baõo.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3" name="Picture 3" descr="lanh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928" cy="4320"/>
            </a:xfrm>
            <a:prstGeom prst="rect">
              <a:avLst/>
            </a:prstGeom>
            <a:noFill/>
          </p:spPr>
        </p:pic>
        <p:pic>
          <p:nvPicPr>
            <p:cNvPr id="30724" name="Picture 4" descr="lanh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36"/>
              <a:ext cx="2832" cy="4284"/>
            </a:xfrm>
            <a:prstGeom prst="rect">
              <a:avLst/>
            </a:prstGeom>
            <a:noFill/>
          </p:spPr>
        </p:pic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976" y="0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32105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    2/  Nêu m</a:t>
            </a:r>
            <a:r>
              <a:rPr lang="en-US" sz="4400" b="1">
                <a:solidFill>
                  <a:srgbClr val="0000FF"/>
                </a:solidFill>
                <a:latin typeface="Arial" pitchFamily="34" charset="0"/>
              </a:rPr>
              <a:t>ộ</a:t>
            </a:r>
            <a:r>
              <a:rPr lang="en-US" sz="4800" b="1">
                <a:solidFill>
                  <a:srgbClr val="0000FF"/>
                </a:solidFill>
                <a:latin typeface="Arial" pitchFamily="34" charset="0"/>
              </a:rPr>
              <a:t>t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ố </a:t>
            </a:r>
            <a:r>
              <a:rPr lang="en-US" sz="4800" b="1">
                <a:solidFill>
                  <a:srgbClr val="0000FF"/>
                </a:solidFill>
                <a:latin typeface="Arial" pitchFamily="34" charset="0"/>
              </a:rPr>
              <a:t>cách phòng chống bão mà em biết?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41525" y="768350"/>
            <a:ext cx="5108575" cy="8334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Câu h</a:t>
            </a: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ỏ</a:t>
            </a:r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i th</a:t>
            </a: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ả</a:t>
            </a:r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o lu</a:t>
            </a: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ậ</a:t>
            </a:r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n: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" y="2073275"/>
            <a:ext cx="7761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1/ Nêu tác h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ạ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i do bão gây 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 animBg="1"/>
      <p:bldP spid="327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Scan1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1" name="Picture 7" descr="a_Lu_lut_2004_2_P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pic>
        <p:nvPicPr>
          <p:cNvPr id="11272" name="Picture 8" descr="Lu_lut_2004_P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1273" name="Picture 9" descr="images805519_cay-do-o-da-n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4" name="Picture 10" descr="images805133_images804949_bao8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9525"/>
            <a:ext cx="9372600" cy="7096125"/>
          </a:xfrm>
          <a:prstGeom prst="rect">
            <a:avLst/>
          </a:prstGeom>
          <a:noFill/>
        </p:spPr>
      </p:pic>
      <p:pic>
        <p:nvPicPr>
          <p:cNvPr id="11275" name="Picture 11" descr="Scan10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</p:spPr>
      </p:pic>
      <p:pic>
        <p:nvPicPr>
          <p:cNvPr id="11276" name="Picture 12" descr="Scan100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    2/  Nêu m</a:t>
            </a:r>
            <a:r>
              <a:rPr lang="en-US" sz="4800" b="1">
                <a:solidFill>
                  <a:srgbClr val="0000FF"/>
                </a:solidFill>
                <a:latin typeface="Arial" pitchFamily="34" charset="0"/>
              </a:rPr>
              <a:t>ột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ố </a:t>
            </a:r>
            <a:r>
              <a:rPr lang="en-US" sz="4800" b="1">
                <a:solidFill>
                  <a:srgbClr val="0000FF"/>
                </a:solidFill>
                <a:latin typeface="Arial" pitchFamily="34" charset="0"/>
              </a:rPr>
              <a:t>cách phòng chống bão mà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chidao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9238"/>
            <a:ext cx="8229600" cy="615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6" fill="hold"/>
                                        <p:tgtEl>
                                          <p:spTgt spid="82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aivan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685800" y="4267200"/>
            <a:ext cx="72390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38: GIÓ NHẸ, GIÓ MẠNH. PHÒNG CHỐNG BÃO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GIẢNG ĐIỆN TỬ</a:t>
            </a: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2743200" y="2209800"/>
            <a:ext cx="37338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KHOA HỌC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di da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9238"/>
            <a:ext cx="7924800" cy="622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0" fill="hold"/>
                                        <p:tgtEl>
                                          <p:spTgt spid="83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3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chancho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kho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9238"/>
            <a:ext cx="8458200" cy="63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" fill="hold"/>
                                        <p:tgtEl>
                                          <p:spTgt spid="8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95400" y="457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</a:rPr>
              <a:t>Hoaït ñoäng 3</a:t>
            </a:r>
            <a:r>
              <a:rPr lang="en-US" sz="5400">
                <a:solidFill>
                  <a:srgbClr val="FF3300"/>
                </a:solidFill>
              </a:rPr>
              <a:t>:</a:t>
            </a:r>
            <a:r>
              <a:rPr lang="en-US" sz="5400"/>
              <a:t> </a:t>
            </a:r>
            <a:r>
              <a:rPr lang="en-US" sz="5400" b="1">
                <a:solidFill>
                  <a:srgbClr val="FF3300"/>
                </a:solidFill>
              </a:rPr>
              <a:t>Cuûng coá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Times"/>
              </a:rPr>
              <a:t>Troø chôi: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422525" y="76200"/>
            <a:ext cx="4846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Gheùp chöõ vaøo hình</a:t>
            </a:r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914400" y="914400"/>
            <a:ext cx="7010400" cy="4953000"/>
            <a:chOff x="0" y="0"/>
            <a:chExt cx="5760" cy="4320"/>
          </a:xfrm>
        </p:grpSpPr>
        <p:pic>
          <p:nvPicPr>
            <p:cNvPr id="41997" name="Picture 13" descr="lanh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84" cy="212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41998" name="Picture 14" descr="lanh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41999" name="Picture 15" descr="lanh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143"/>
              <a:ext cx="2880" cy="214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42000" name="Picture 16" descr="lanh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96"/>
              <a:ext cx="2832" cy="212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0" y="220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2928" y="216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784" y="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876800" y="60198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Cấp 7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914400" y="606425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Cấp 5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971800" y="606425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Cấp 9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629400" y="60198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Cấp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6815E-6 L -0.41632 -0.701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6422E-6 L 0.60034 -0.696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6815E-6 L -0.24132 -0.324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6422E-6 L 0.38368 -0.330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1" grpId="0"/>
      <p:bldP spid="41992" grpId="0"/>
      <p:bldP spid="41992" grpId="1"/>
      <p:bldP spid="41994" grpId="0"/>
      <p:bldP spid="41994" grpId="1"/>
      <p:bldP spid="41995" grpId="0"/>
      <p:bldP spid="41995" grpId="1"/>
      <p:bldP spid="41993" grpId="0"/>
      <p:bldP spid="4199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3300"/>
                </a:solidFill>
                <a:latin typeface="Times New Roman" pitchFamily="18" charset="0"/>
              </a:rPr>
              <a:t>Ghi nhớ</a:t>
            </a: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29000" y="49213"/>
            <a:ext cx="2239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Arial" pitchFamily="34" charset="0"/>
              </a:rPr>
              <a:t>KHOA HỌC</a:t>
            </a:r>
            <a:r>
              <a:rPr lang="en-US" sz="2800" b="1">
                <a:solidFill>
                  <a:srgbClr val="0000FF"/>
                </a:solidFill>
                <a:latin typeface="Arial" pitchFamily="34" charset="0"/>
              </a:rPr>
              <a:t>:</a:t>
            </a:r>
          </a:p>
          <a:p>
            <a:endParaRPr lang="en-US" sz="28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152400"/>
            <a:ext cx="87106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CC"/>
                </a:solidFill>
                <a:latin typeface="Arial" pitchFamily="34" charset="0"/>
              </a:rPr>
              <a:t>                                      </a:t>
            </a:r>
            <a:endParaRPr lang="en-US" sz="2800" b="1">
              <a:solidFill>
                <a:srgbClr val="CC00CC"/>
              </a:solidFill>
              <a:latin typeface="Arial" pitchFamily="34" charset="0"/>
            </a:endParaRPr>
          </a:p>
          <a:p>
            <a:r>
              <a:rPr lang="en-US" sz="2000" b="1" i="1">
                <a:solidFill>
                  <a:srgbClr val="CC00CC"/>
                </a:solidFill>
                <a:latin typeface="Times New Roman" pitchFamily="18" charset="0"/>
              </a:rPr>
              <a:t>BÀI</a:t>
            </a:r>
            <a:r>
              <a:rPr lang="en-US" sz="2000" b="1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CC00CC"/>
                </a:solidFill>
                <a:latin typeface="Times New Roman" pitchFamily="18" charset="0"/>
              </a:rPr>
              <a:t>38:  </a:t>
            </a:r>
            <a:r>
              <a:rPr lang="en-US" sz="3200" b="1">
                <a:solidFill>
                  <a:srgbClr val="CC00CC"/>
                </a:solidFill>
                <a:latin typeface="Times New Roman" pitchFamily="18" charset="0"/>
              </a:rPr>
              <a:t>GIÓ</a:t>
            </a:r>
            <a:r>
              <a:rPr lang="en-US" sz="2800" b="1">
                <a:solidFill>
                  <a:srgbClr val="CC00CC"/>
                </a:solidFill>
                <a:latin typeface="Arial" pitchFamily="34" charset="0"/>
              </a:rPr>
              <a:t> NHẸ, GIÓ MẠNH. PHÒNG CHỐNG BÃO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8915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    Nư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ớ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c ta thư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ờ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ng hay có bão. Cơn bão càng l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ớ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n, thi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ệ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t 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ạ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v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ề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 ngư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ờ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và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ủ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a càng nhi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ề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u. </a:t>
            </a:r>
          </a:p>
          <a:p>
            <a:pPr algn="just"/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 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ầ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tích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ự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c phòng ch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ố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ng bão b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ằ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ng cách theo dõi b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ả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tin th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ờ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ti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ết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, tìm cách b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ả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o v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ệ 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nhà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ử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a,  đ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ề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 phòng khan hi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ế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m th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ứ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c ăn và nư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ớ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c u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ố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ng, đ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ề 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phòng tai n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ạ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do bão gây ra. Khi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ầ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n, m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ọ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ngư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ờ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ph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ả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i đ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ế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nơi trú 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ẩ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an toàn. Ở thành ph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ố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ầ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 c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ắ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t đi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ệ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n.Ở vùng bi</a:t>
            </a:r>
            <a:r>
              <a:rPr lang="en-US" sz="2800" b="1" i="1">
                <a:solidFill>
                  <a:srgbClr val="0000FF"/>
                </a:solidFill>
                <a:latin typeface="Arial" pitchFamily="34" charset="0"/>
              </a:rPr>
              <a:t>ể</a:t>
            </a:r>
            <a:r>
              <a:rPr lang="en-US" sz="3200" b="1" i="1">
                <a:solidFill>
                  <a:srgbClr val="0000FF"/>
                </a:solidFill>
                <a:latin typeface="Arial" pitchFamily="34" charset="0"/>
              </a:rPr>
              <a:t>n, ngư dân không nên ra khơi  vào lúc gió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98525" y="331788"/>
            <a:ext cx="21066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u="sng">
                <a:solidFill>
                  <a:srgbClr val="FF9900"/>
                </a:solidFill>
              </a:rPr>
              <a:t>Baøi cuõ</a:t>
            </a:r>
            <a:r>
              <a:rPr lang="en-US" sz="4800" b="1">
                <a:solidFill>
                  <a:srgbClr val="FF9900"/>
                </a:solidFill>
              </a:rPr>
              <a:t>: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712913"/>
            <a:ext cx="87661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    </a:t>
            </a:r>
            <a:r>
              <a:rPr lang="en-US" sz="4400" b="1">
                <a:solidFill>
                  <a:srgbClr val="0000FF"/>
                </a:solidFill>
              </a:rPr>
              <a:t>1.Giaûi thích vì sao caàm chong choùng chaïy thì chong choùng laïi quay?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1754188"/>
            <a:ext cx="79676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   2. Vì sao ban ngày gió thư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ờ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ng </a:t>
            </a:r>
          </a:p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th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ổ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i t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ừ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 bi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ể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 vào đ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ấ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t li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ề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 và ban </a:t>
            </a:r>
          </a:p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đêm gió th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ổ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i t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ừ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 đ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ấ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t li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ề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 ra bi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ể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24200" y="1300163"/>
            <a:ext cx="34115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00FF"/>
                </a:solidFill>
                <a:latin typeface="Arial" pitchFamily="34" charset="0"/>
              </a:rPr>
              <a:t>KHOA HỌC</a:t>
            </a:r>
            <a:r>
              <a:rPr lang="en-US" sz="4400" b="1">
                <a:solidFill>
                  <a:srgbClr val="0000FF"/>
                </a:solidFill>
                <a:latin typeface="Arial" pitchFamily="34" charset="0"/>
              </a:rPr>
              <a:t>:</a:t>
            </a:r>
          </a:p>
          <a:p>
            <a:endParaRPr lang="en-US" sz="4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2646363"/>
            <a:ext cx="85598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                                     </a:t>
            </a:r>
            <a:r>
              <a:rPr lang="en-US" sz="2800" b="1">
                <a:solidFill>
                  <a:schemeClr val="accent2"/>
                </a:solidFill>
                <a:latin typeface="Arial" pitchFamily="34" charset="0"/>
              </a:rPr>
              <a:t>BÀI 38:</a:t>
            </a:r>
          </a:p>
          <a:p>
            <a:endParaRPr lang="en-US" sz="3200" b="1">
              <a:solidFill>
                <a:srgbClr val="CC00CC"/>
              </a:solidFill>
              <a:latin typeface="Arial" pitchFamily="34" charset="0"/>
            </a:endParaRPr>
          </a:p>
          <a:p>
            <a:r>
              <a:rPr lang="en-US" sz="3200" b="1">
                <a:solidFill>
                  <a:srgbClr val="CC00CC"/>
                </a:solidFill>
                <a:latin typeface="Arial" pitchFamily="34" charset="0"/>
              </a:rPr>
              <a:t>GIÓ NHẸ, GIÓ MẠNH. PHÒNG CHỐNG BÃO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pitchFamily="34" charset="0"/>
              </a:rPr>
              <a:t>                       </a:t>
            </a:r>
            <a:r>
              <a:rPr lang="en-US" sz="3600" b="1" u="sng">
                <a:solidFill>
                  <a:srgbClr val="FF3300"/>
                </a:solidFill>
                <a:latin typeface="Arial" pitchFamily="34" charset="0"/>
              </a:rPr>
              <a:t>Hoạt động1</a:t>
            </a:r>
            <a:r>
              <a:rPr lang="en-US" sz="4400">
                <a:solidFill>
                  <a:srgbClr val="FF3300"/>
                </a:solidFill>
                <a:latin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4800" b="1">
                <a:solidFill>
                  <a:srgbClr val="FF3300"/>
                </a:solidFill>
                <a:latin typeface="Arial" pitchFamily="34" charset="0"/>
              </a:rPr>
              <a:t>Tìm hiểu về một số cấp gió: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2" name="Picture 4" descr="lanh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84" cy="212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2533" name="Picture 5" descr="lanh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2534" name="Picture 6" descr="lanh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143"/>
              <a:ext cx="2880" cy="214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2535" name="Picture 7" descr="lanh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96"/>
              <a:ext cx="2832" cy="212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0" y="220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928" y="216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784" y="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19400" y="274320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7432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19400" y="1600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6002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6858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6858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19400" y="1524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52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819400" y="1524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9144000" y="152400"/>
            <a:ext cx="0" cy="342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0" y="152400"/>
            <a:ext cx="0" cy="342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-762000" y="152400"/>
            <a:ext cx="12039600" cy="6477000"/>
            <a:chOff x="-480" y="96"/>
            <a:chExt cx="7584" cy="4080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0" y="96"/>
              <a:ext cx="57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240" y="146"/>
              <a:ext cx="10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CẤP GIÓ</a:t>
              </a: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3193" y="153"/>
              <a:ext cx="22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Arial" pitchFamily="34" charset="0"/>
                </a:rPr>
                <a:t>TÁC ĐỘNG CỦA NÓ</a:t>
              </a: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-48" y="412"/>
              <a:ext cx="177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     Cấp 5</a:t>
              </a:r>
            </a:p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(gió khá mạnh)</a:t>
              </a: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1776" y="431"/>
              <a:ext cx="39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    Khi có gió này, mây bay, cây nhỏ đu đưa, sóng nước trong hồ dập dờn.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48" y="1008"/>
              <a:ext cx="182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    Cấp 9</a:t>
              </a:r>
            </a:p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(gió dữ, bão to) </a:t>
              </a: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1776" y="960"/>
              <a:ext cx="387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    Khi có gió này, bầu trời đầy những đám mây đen, cây lớn gãy cành, nhà có thể bị tốc mái.</a:t>
              </a: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-480" y="1680"/>
              <a:ext cx="225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        Cấp 0</a:t>
              </a:r>
            </a:p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      (không có gió)</a:t>
              </a: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1776" y="1690"/>
              <a:ext cx="39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    Lúc này khói bay thẳng lên trời, cây cỏ đứng im.</a:t>
              </a:r>
            </a:p>
          </p:txBody>
        </p: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0" y="2256"/>
              <a:ext cx="5760" cy="1920"/>
              <a:chOff x="0" y="2256"/>
              <a:chExt cx="5760" cy="1920"/>
            </a:xfrm>
          </p:grpSpPr>
          <p:sp>
            <p:nvSpPr>
              <p:cNvPr id="23580" name="Rectangle 28"/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3984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>
                  <a:latin typeface="Arial" pitchFamily="34" charset="0"/>
                </a:endParaRPr>
              </a:p>
            </p:txBody>
          </p:sp>
          <p:sp>
            <p:nvSpPr>
              <p:cNvPr id="23581" name="Rectangle 29"/>
              <p:cNvSpPr>
                <a:spLocks noChangeArrowheads="1"/>
              </p:cNvSpPr>
              <p:nvPr/>
            </p:nvSpPr>
            <p:spPr bwMode="auto">
              <a:xfrm>
                <a:off x="0" y="2976"/>
                <a:ext cx="1776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>
                  <a:latin typeface="Arial" pitchFamily="34" charset="0"/>
                </a:endParaRPr>
              </a:p>
            </p:txBody>
          </p:sp>
          <p:sp>
            <p:nvSpPr>
              <p:cNvPr id="23582" name="Rectangle 30"/>
              <p:cNvSpPr>
                <a:spLocks noChangeArrowheads="1"/>
              </p:cNvSpPr>
              <p:nvPr/>
            </p:nvSpPr>
            <p:spPr bwMode="auto">
              <a:xfrm>
                <a:off x="1776" y="2256"/>
                <a:ext cx="398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>
                  <a:latin typeface="Arial" pitchFamily="34" charset="0"/>
                </a:endParaRPr>
              </a:p>
            </p:txBody>
          </p:sp>
          <p:sp>
            <p:nvSpPr>
              <p:cNvPr id="23583" name="Rectangle 31"/>
              <p:cNvSpPr>
                <a:spLocks noChangeArrowheads="1"/>
              </p:cNvSpPr>
              <p:nvPr/>
            </p:nvSpPr>
            <p:spPr bwMode="auto">
              <a:xfrm>
                <a:off x="0" y="2256"/>
                <a:ext cx="177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>
                  <a:latin typeface="Arial" pitchFamily="34" charset="0"/>
                </a:endParaRPr>
              </a:p>
            </p:txBody>
          </p:sp>
          <p:sp>
            <p:nvSpPr>
              <p:cNvPr id="23584" name="Line 32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6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/>
            </p:nvSpPr>
            <p:spPr bwMode="auto">
              <a:xfrm>
                <a:off x="0" y="297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6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0" cy="192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/>
            </p:nvSpPr>
            <p:spPr bwMode="auto">
              <a:xfrm>
                <a:off x="1776" y="2256"/>
                <a:ext cx="0" cy="19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37"/>
              <p:cNvSpPr>
                <a:spLocks noChangeShapeType="1"/>
              </p:cNvSpPr>
              <p:nvPr/>
            </p:nvSpPr>
            <p:spPr bwMode="auto">
              <a:xfrm>
                <a:off x="5760" y="2256"/>
                <a:ext cx="0" cy="192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0" y="2304"/>
              <a:ext cx="148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Cấp 7</a:t>
              </a:r>
            </a:p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(gió to(bão))</a:t>
              </a:r>
            </a:p>
          </p:txBody>
        </p:sp>
        <p:sp>
          <p:nvSpPr>
            <p:cNvPr id="23591" name="Text Box 39"/>
            <p:cNvSpPr txBox="1">
              <a:spLocks noChangeArrowheads="1"/>
            </p:cNvSpPr>
            <p:nvPr/>
          </p:nvSpPr>
          <p:spPr bwMode="auto">
            <a:xfrm>
              <a:off x="1776" y="2208"/>
              <a:ext cx="532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    Khi có gió này, trời có thể tối và có bão.</a:t>
              </a:r>
            </a:p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Cây lớn đu đưa, người đi bộ ngoài trời sẽ </a:t>
              </a:r>
            </a:p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rất khó khăn vì phải chống lại sức gió.</a:t>
              </a:r>
            </a:p>
          </p:txBody>
        </p: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0" y="3052"/>
              <a:ext cx="125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 Cấp 2</a:t>
              </a:r>
            </a:p>
            <a:p>
              <a:r>
                <a:rPr lang="en-US" sz="2800" b="1">
                  <a:solidFill>
                    <a:srgbClr val="CC3300"/>
                  </a:solidFill>
                  <a:latin typeface="Arial" pitchFamily="34" charset="0"/>
                </a:rPr>
                <a:t>  (gió nhẹ)</a:t>
              </a:r>
            </a:p>
          </p:txBody>
        </p:sp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1728" y="2999"/>
              <a:ext cx="403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      Khi có gió này, bầu trời thường sáng sủa, bạn có thể cảm thấy gió trên da mặt, nghe thấy tiếng lá rì rào, nhìn</a:t>
              </a:r>
              <a:r>
                <a:rPr lang="en-US" b="1">
                  <a:solidFill>
                    <a:srgbClr val="CC3300"/>
                  </a:solidFill>
                  <a:latin typeface="Arial" pitchFamily="34" charset="0"/>
                </a:rPr>
                <a:t> </a:t>
              </a:r>
              <a:r>
                <a:rPr lang="en-US" sz="2400" b="1">
                  <a:solidFill>
                    <a:srgbClr val="CC3300"/>
                  </a:solidFill>
                  <a:latin typeface="Arial" pitchFamily="34" charset="0"/>
                </a:rPr>
                <a:t>được làn khói bay.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nh1"/>
          <p:cNvPicPr>
            <a:picLocks noChangeAspect="1" noChangeArrowheads="1"/>
          </p:cNvPicPr>
          <p:nvPr/>
        </p:nvPicPr>
        <p:blipFill>
          <a:blip r:embed="rId3"/>
          <a:srcRect l="3061" r="3061"/>
          <a:stretch>
            <a:fillRect/>
          </a:stretch>
        </p:blipFill>
        <p:spPr bwMode="auto">
          <a:xfrm>
            <a:off x="1143000" y="381000"/>
            <a:ext cx="7010400" cy="3505200"/>
          </a:xfrm>
          <a:prstGeom prst="rect">
            <a:avLst/>
          </a:prstGeom>
          <a:noFill/>
        </p:spPr>
      </p:pic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0" y="2496"/>
            <a:chExt cx="5760" cy="1824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1920" y="2496"/>
              <a:ext cx="21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CC00CC"/>
                  </a:solidFill>
                  <a:latin typeface="Arial" pitchFamily="34" charset="0"/>
                </a:rPr>
                <a:t>Cấp 2: Gió nhẹ</a:t>
              </a: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0" y="2878"/>
              <a:ext cx="576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Arial" pitchFamily="34" charset="0"/>
                </a:rPr>
                <a:t>      Khi có gió nhẹ thổi tiết tr</a:t>
              </a:r>
              <a:r>
                <a:rPr lang="en-US" sz="3200" b="1">
                  <a:solidFill>
                    <a:srgbClr val="0000FF"/>
                  </a:solidFill>
                  <a:latin typeface="Arial" pitchFamily="34" charset="0"/>
                </a:rPr>
                <a:t>ờ</a:t>
              </a:r>
              <a:r>
                <a:rPr lang="en-US" sz="3600" b="1">
                  <a:solidFill>
                    <a:srgbClr val="0000FF"/>
                  </a:solidFill>
                  <a:latin typeface="Arial" pitchFamily="34" charset="0"/>
                </a:rPr>
                <a:t>i thường sáng sủa.Bạn có thể cảm thấy không khí trên làn da mặt bạn, nghe thấy tiếng lá rì rào, nhìn được làn khói bay.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anh 3"/>
          <p:cNvPicPr>
            <a:picLocks noChangeAspect="1" noChangeArrowheads="1"/>
          </p:cNvPicPr>
          <p:nvPr/>
        </p:nvPicPr>
        <p:blipFill>
          <a:blip r:embed="rId3"/>
          <a:srcRect l="3896" r="3896"/>
          <a:stretch>
            <a:fillRect/>
          </a:stretch>
        </p:blipFill>
        <p:spPr bwMode="auto">
          <a:xfrm>
            <a:off x="1905000" y="0"/>
            <a:ext cx="5410200" cy="3505200"/>
          </a:xfrm>
          <a:prstGeom prst="rect">
            <a:avLst/>
          </a:prstGeom>
          <a:noFill/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0" y="3578225"/>
            <a:ext cx="8686800" cy="3279775"/>
            <a:chOff x="0" y="2254"/>
            <a:chExt cx="5472" cy="2066"/>
          </a:xfrm>
        </p:grpSpPr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2111" y="2254"/>
              <a:ext cx="20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CC00CC"/>
                  </a:solidFill>
                  <a:latin typeface="Arial" pitchFamily="34" charset="0"/>
                </a:rPr>
                <a:t>Cấp 7: </a:t>
              </a:r>
              <a:r>
                <a:rPr lang="en-US" sz="4000" b="1">
                  <a:solidFill>
                    <a:srgbClr val="CC00CC"/>
                  </a:solidFill>
                  <a:latin typeface="Arial" pitchFamily="34" charset="0"/>
                </a:rPr>
                <a:t>Gió to</a:t>
              </a: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2726"/>
              <a:ext cx="5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Arial" pitchFamily="34" charset="0"/>
                </a:rPr>
                <a:t>     Khi có gió này, trời có thể tối và có bão. Cây lớn đu đưa, người đi bngoài trời sẽ rất khó khăn vì phải chống lại sức gió.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3"/>
  <p:tag name="MMPROD_UIDATA" val="&lt;database version=&quot;7.0&quot;&gt;&lt;object type=&quot;1&quot; unique_id=&quot;10001&quot;&gt;&lt;object type=&quot;8&quot; unique_id=&quot;12818&quot;&gt;&lt;/object&gt;&lt;object type=&quot;2&quot; unique_id=&quot;12819&quot;&gt;&lt;object type=&quot;3&quot; unique_id=&quot;12820&quot;&gt;&lt;property id=&quot;20148&quot; value=&quot;5&quot;/&gt;&lt;property id=&quot;20300&quot; value=&quot;Slide 1&quot;/&gt;&lt;property id=&quot;20307&quot; value=&quot;306&quot;/&gt;&lt;/object&gt;&lt;object type=&quot;3&quot; unique_id=&quot;12821&quot;&gt;&lt;property id=&quot;20148&quot; value=&quot;5&quot;/&gt;&lt;property id=&quot;20300&quot; value=&quot;Slide 2&quot;/&gt;&lt;property id=&quot;20307&quot; value=&quot;256&quot;/&gt;&lt;/object&gt;&lt;object type=&quot;3&quot; unique_id=&quot;12822&quot;&gt;&lt;property id=&quot;20148&quot; value=&quot;5&quot;/&gt;&lt;property id=&quot;20300&quot; value=&quot;Slide 3&quot;/&gt;&lt;property id=&quot;20307&quot; value=&quot;294&quot;/&gt;&lt;/object&gt;&lt;object type=&quot;3&quot; unique_id=&quot;12823&quot;&gt;&lt;property id=&quot;20148&quot; value=&quot;5&quot;/&gt;&lt;property id=&quot;20300&quot; value=&quot;Slide 4&quot;/&gt;&lt;property id=&quot;20307&quot; value=&quot;273&quot;/&gt;&lt;/object&gt;&lt;object type=&quot;3&quot; unique_id=&quot;12824&quot;&gt;&lt;property id=&quot;20148&quot; value=&quot;5&quot;/&gt;&lt;property id=&quot;20300&quot; value=&quot;Slide 5&quot;/&gt;&lt;property id=&quot;20307&quot; value=&quot;299&quot;/&gt;&lt;/object&gt;&lt;object type=&quot;3&quot; unique_id=&quot;12825&quot;&gt;&lt;property id=&quot;20148&quot; value=&quot;5&quot;/&gt;&lt;property id=&quot;20300&quot; value=&quot;Slide 6&quot;/&gt;&lt;property id=&quot;20307&quot; value=&quot;274&quot;/&gt;&lt;/object&gt;&lt;object type=&quot;3&quot; unique_id=&quot;12826&quot;&gt;&lt;property id=&quot;20148&quot; value=&quot;5&quot;/&gt;&lt;property id=&quot;20300&quot; value=&quot;Slide 7&quot;/&gt;&lt;property id=&quot;20307&quot; value=&quot;275&quot;/&gt;&lt;/object&gt;&lt;object type=&quot;3&quot; unique_id=&quot;12827&quot;&gt;&lt;property id=&quot;20148&quot; value=&quot;5&quot;/&gt;&lt;property id=&quot;20300&quot; value=&quot;Slide 8&quot;/&gt;&lt;property id=&quot;20307&quot; value=&quot;277&quot;/&gt;&lt;/object&gt;&lt;object type=&quot;3&quot; unique_id=&quot;12828&quot;&gt;&lt;property id=&quot;20148&quot; value=&quot;5&quot;/&gt;&lt;property id=&quot;20300&quot; value=&quot;Slide 9&quot;/&gt;&lt;property id=&quot;20307&quot; value=&quot;278&quot;/&gt;&lt;/object&gt;&lt;object type=&quot;3&quot; unique_id=&quot;12829&quot;&gt;&lt;property id=&quot;20148&quot; value=&quot;5&quot;/&gt;&lt;property id=&quot;20300&quot; value=&quot;Slide 10&quot;/&gt;&lt;property id=&quot;20307&quot; value=&quot;288&quot;/&gt;&lt;/object&gt;&lt;object type=&quot;3&quot; unique_id=&quot;12830&quot;&gt;&lt;property id=&quot;20148&quot; value=&quot;5&quot;/&gt;&lt;property id=&quot;20300&quot; value=&quot;Slide 11&quot;/&gt;&lt;property id=&quot;20307&quot; value=&quot;279&quot;/&gt;&lt;/object&gt;&lt;object type=&quot;3&quot; unique_id=&quot;12831&quot;&gt;&lt;property id=&quot;20148&quot; value=&quot;5&quot;/&gt;&lt;property id=&quot;20300&quot; value=&quot;Slide 12&quot;/&gt;&lt;property id=&quot;20307&quot; value=&quot;289&quot;/&gt;&lt;/object&gt;&lt;object type=&quot;3&quot; unique_id=&quot;12832&quot;&gt;&lt;property id=&quot;20148&quot; value=&quot;5&quot;/&gt;&lt;property id=&quot;20300&quot; value=&quot;Slide 13&quot;/&gt;&lt;property id=&quot;20307&quot; value=&quot;300&quot;/&gt;&lt;/object&gt;&lt;object type=&quot;3&quot; unique_id=&quot;12833&quot;&gt;&lt;property id=&quot;20148&quot; value=&quot;5&quot;/&gt;&lt;property id=&quot;20300&quot; value=&quot;Slide 14&quot;/&gt;&lt;property id=&quot;20307&quot; value=&quot;301&quot;/&gt;&lt;/object&gt;&lt;object type=&quot;3&quot; unique_id=&quot;12834&quot;&gt;&lt;property id=&quot;20148&quot; value=&quot;5&quot;/&gt;&lt;property id=&quot;20300&quot; value=&quot;Slide 15&quot;/&gt;&lt;property id=&quot;20307&quot; value=&quot;282&quot;/&gt;&lt;/object&gt;&lt;object type=&quot;3&quot; unique_id=&quot;12835&quot;&gt;&lt;property id=&quot;20148&quot; value=&quot;5&quot;/&gt;&lt;property id=&quot;20300&quot; value=&quot;Slide 16&quot;/&gt;&lt;property id=&quot;20307&quot; value=&quot;283&quot;/&gt;&lt;/object&gt;&lt;object type=&quot;3&quot; unique_id=&quot;12836&quot;&gt;&lt;property id=&quot;20148&quot; value=&quot;5&quot;/&gt;&lt;property id=&quot;20300&quot; value=&quot;Slide 17&quot;/&gt;&lt;property id=&quot;20307&quot; value=&quot;263&quot;/&gt;&lt;/object&gt;&lt;object type=&quot;3&quot; unique_id=&quot;12837&quot;&gt;&lt;property id=&quot;20148&quot; value=&quot;5&quot;/&gt;&lt;property id=&quot;20300&quot; value=&quot;Slide 18&quot;/&gt;&lt;property id=&quot;20307&quot; value=&quot;290&quot;/&gt;&lt;/object&gt;&lt;object type=&quot;3&quot; unique_id=&quot;12838&quot;&gt;&lt;property id=&quot;20148&quot; value=&quot;5&quot;/&gt;&lt;property id=&quot;20300&quot; value=&quot;Slide 19&quot;/&gt;&lt;property id=&quot;20307&quot; value=&quot;304&quot;/&gt;&lt;/object&gt;&lt;object type=&quot;3&quot; unique_id=&quot;12839&quot;&gt;&lt;property id=&quot;20148&quot; value=&quot;5&quot;/&gt;&lt;property id=&quot;20300&quot; value=&quot;Slide 20&quot;/&gt;&lt;property id=&quot;20307&quot; value=&quot;305&quot;/&gt;&lt;/object&gt;&lt;object type=&quot;3&quot; unique_id=&quot;12840&quot;&gt;&lt;property id=&quot;20148&quot; value=&quot;5&quot;/&gt;&lt;property id=&quot;20300&quot; value=&quot;Slide 21&quot;/&gt;&lt;property id=&quot;20307&quot; value=&quot;297&quot;/&gt;&lt;/object&gt;&lt;object type=&quot;3&quot; unique_id=&quot;12841&quot;&gt;&lt;property id=&quot;20148&quot; value=&quot;5&quot;/&gt;&lt;property id=&quot;20300&quot; value=&quot;Slide 22&quot;/&gt;&lt;property id=&quot;20307&quot; value=&quot;303&quot;/&gt;&lt;/object&gt;&lt;object type=&quot;3&quot; unique_id=&quot;12842&quot;&gt;&lt;property id=&quot;20148&quot; value=&quot;5&quot;/&gt;&lt;property id=&quot;20300&quot; value=&quot;Slide 23&quot;/&gt;&lt;property id=&quot;20307&quot; value=&quot;302&quot;/&gt;&lt;/object&gt;&lt;object type=&quot;3&quot; unique_id=&quot;12843&quot;&gt;&lt;property id=&quot;20148&quot; value=&quot;5&quot;/&gt;&lt;property id=&quot;20300&quot; value=&quot;Slide 24&quot;/&gt;&lt;property id=&quot;20307&quot; value=&quot;291&quot;/&gt;&lt;/object&gt;&lt;object type=&quot;3&quot; unique_id=&quot;12844&quot;&gt;&lt;property id=&quot;20148&quot; value=&quot;5&quot;/&gt;&lt;property id=&quot;20300&quot; value=&quot;Slide 25&quot;/&gt;&lt;property id=&quot;20307&quot; value=&quot;292&quot;/&gt;&lt;/object&gt;&lt;object type=&quot;3&quot; unique_id=&quot;12845&quot;&gt;&lt;property id=&quot;20148&quot; value=&quot;5&quot;/&gt;&lt;property id=&quot;20300&quot; value=&quot;Slide 26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686</Words>
  <Application>Microsoft Office PowerPoint</Application>
  <PresentationFormat>On-screen Show (4:3)</PresentationFormat>
  <Paragraphs>96</Paragraphs>
  <Slides>26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VNI-Times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kinhcan2k6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tamakeno</dc:creator>
  <cp:lastModifiedBy>AutoBVT</cp:lastModifiedBy>
  <cp:revision>42</cp:revision>
  <dcterms:created xsi:type="dcterms:W3CDTF">2006-11-06T13:38:04Z</dcterms:created>
  <dcterms:modified xsi:type="dcterms:W3CDTF">2016-01-22T06:19:46Z</dcterms:modified>
</cp:coreProperties>
</file>